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66" r:id="rId2"/>
    <p:sldId id="380" r:id="rId3"/>
    <p:sldId id="383" r:id="rId4"/>
    <p:sldId id="403" r:id="rId5"/>
    <p:sldId id="398" r:id="rId6"/>
    <p:sldId id="404" r:id="rId7"/>
    <p:sldId id="401" r:id="rId8"/>
    <p:sldId id="399" r:id="rId9"/>
    <p:sldId id="400" r:id="rId10"/>
    <p:sldId id="385" r:id="rId11"/>
    <p:sldId id="405" r:id="rId12"/>
    <p:sldId id="384" r:id="rId13"/>
    <p:sldId id="386" r:id="rId14"/>
    <p:sldId id="389" r:id="rId15"/>
    <p:sldId id="387" r:id="rId16"/>
    <p:sldId id="391" r:id="rId17"/>
    <p:sldId id="388" r:id="rId18"/>
    <p:sldId id="392" r:id="rId19"/>
    <p:sldId id="402" r:id="rId20"/>
    <p:sldId id="390" r:id="rId21"/>
    <p:sldId id="382" r:id="rId22"/>
  </p:sldIdLst>
  <p:sldSz cx="9144000" cy="6858000" type="screen4x3"/>
  <p:notesSz cx="9872663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55"/>
    <a:srgbClr val="FF007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34"/>
    <p:restoredTop sz="94863"/>
  </p:normalViewPr>
  <p:slideViewPr>
    <p:cSldViewPr>
      <p:cViewPr varScale="1">
        <p:scale>
          <a:sx n="120" d="100"/>
          <a:sy n="120" d="100"/>
        </p:scale>
        <p:origin x="51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79007" cy="34125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1329" y="1"/>
            <a:ext cx="4279006" cy="34125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fld id="{8F02F2C2-0DE4-4ED6-9840-919C40F97FC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456424"/>
            <a:ext cx="4279007" cy="341251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1329" y="6456424"/>
            <a:ext cx="4279006" cy="341251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fld id="{512A2A34-B47E-43FC-96D1-1CCC9E46A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55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8153" cy="339884"/>
          </a:xfrm>
          <a:prstGeom prst="rect">
            <a:avLst/>
          </a:prstGeom>
        </p:spPr>
        <p:txBody>
          <a:bodyPr vert="horz" lIns="95247" tIns="47623" rIns="95247" bIns="47623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3" cy="339884"/>
          </a:xfrm>
          <a:prstGeom prst="rect">
            <a:avLst/>
          </a:prstGeom>
        </p:spPr>
        <p:txBody>
          <a:bodyPr vert="horz" lIns="95247" tIns="47623" rIns="95247" bIns="47623" rtlCol="0"/>
          <a:lstStyle>
            <a:lvl1pPr algn="r">
              <a:defRPr sz="1200"/>
            </a:lvl1pPr>
          </a:lstStyle>
          <a:p>
            <a:fld id="{69AB0670-6910-4759-A559-CC682A1887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11175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47" tIns="47623" rIns="95247" bIns="47623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7"/>
            <a:ext cx="7898130" cy="3058953"/>
          </a:xfrm>
          <a:prstGeom prst="rect">
            <a:avLst/>
          </a:prstGeom>
        </p:spPr>
        <p:txBody>
          <a:bodyPr vert="horz" lIns="95247" tIns="47623" rIns="95247" bIns="476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6611"/>
            <a:ext cx="4278153" cy="339884"/>
          </a:xfrm>
          <a:prstGeom prst="rect">
            <a:avLst/>
          </a:prstGeom>
        </p:spPr>
        <p:txBody>
          <a:bodyPr vert="horz" lIns="95247" tIns="47623" rIns="95247" bIns="47623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5" y="6456611"/>
            <a:ext cx="4278153" cy="339884"/>
          </a:xfrm>
          <a:prstGeom prst="rect">
            <a:avLst/>
          </a:prstGeom>
        </p:spPr>
        <p:txBody>
          <a:bodyPr vert="horz" lIns="95247" tIns="47623" rIns="95247" bIns="47623" rtlCol="0" anchor="b"/>
          <a:lstStyle>
            <a:lvl1pPr algn="r">
              <a:defRPr sz="1200"/>
            </a:lvl1pPr>
          </a:lstStyle>
          <a:p>
            <a:fld id="{A20C52AB-FCE4-4758-A254-E7B4F98AE07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84686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626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58667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72680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9376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99095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570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95178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9181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21836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34726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98171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B26F4-9444-49B2-8E40-54E23CE6AD23}" type="datetimeFigureOut">
              <a:rPr lang="en-SG" smtClean="0"/>
              <a:t>25/8/26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2DE05-7678-42C5-BBFB-54303EC54C5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83482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6.png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microsoft.com/office/2007/relationships/hdphoto" Target="../media/hdphoto5.wdp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7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6.wdp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5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483E00-C5A2-C43B-7937-3B0BA3959278}"/>
              </a:ext>
            </a:extLst>
          </p:cNvPr>
          <p:cNvSpPr/>
          <p:nvPr/>
        </p:nvSpPr>
        <p:spPr>
          <a:xfrm>
            <a:off x="274725" y="2276872"/>
            <a:ext cx="859455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8000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O'My</a:t>
            </a:r>
            <a:r>
              <a:rPr lang="en-SG" sz="8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Darling</a:t>
            </a:r>
            <a:endParaRPr lang="en-US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E1CA6A-55CD-6036-EEE6-166C2793876D}"/>
              </a:ext>
            </a:extLst>
          </p:cNvPr>
          <p:cNvSpPr txBox="1"/>
          <p:nvPr/>
        </p:nvSpPr>
        <p:spPr>
          <a:xfrm>
            <a:off x="1467863" y="3717032"/>
            <a:ext cx="62082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+mj-lt"/>
                <a:cs typeface="Calibri" panose="020F0502020204030204" pitchFamily="34" charset="0"/>
              </a:rPr>
              <a:t>Old Chang Kee Catering’s Mobile </a:t>
            </a:r>
            <a:r>
              <a:rPr lang="en-SG" sz="2400" b="1" i="0" u="none" strike="noStrike" dirty="0">
                <a:solidFill>
                  <a:srgbClr val="000000"/>
                </a:solidFill>
                <a:effectLst/>
                <a:latin typeface="+mj-lt"/>
              </a:rPr>
              <a:t>Food Truck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8CE464-C01F-A242-B97E-877743BC25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084" y="736429"/>
            <a:ext cx="2352280" cy="12911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333552-4A13-9FF6-2662-B5337B353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615491"/>
            <a:ext cx="2164212" cy="144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85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628248" y="353595"/>
            <a:ext cx="86700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3200" b="1" spc="-100" dirty="0">
                <a:solidFill>
                  <a:prstClr val="black"/>
                </a:solidFill>
              </a:rPr>
              <a:t>Mid Autumn Festival 2025 Event @ Bukit Batok </a:t>
            </a:r>
            <a:endParaRPr lang="en-US" sz="3200" b="1" spc="-1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sz="2800" b="1" spc="-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685" y="3998474"/>
            <a:ext cx="4852299" cy="25853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BC7A3F-295A-46FF-8691-0B8B982F9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92" b="9392"/>
          <a:stretch/>
        </p:blipFill>
        <p:spPr>
          <a:xfrm>
            <a:off x="389212" y="4163031"/>
            <a:ext cx="3590841" cy="2187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65" b="7265"/>
          <a:stretch/>
        </p:blipFill>
        <p:spPr>
          <a:xfrm rot="21313872">
            <a:off x="625144" y="1242351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141000"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02" t="32552" r="3075" b="1171"/>
          <a:stretch/>
        </p:blipFill>
        <p:spPr>
          <a:xfrm rot="161119">
            <a:off x="4915404" y="1545499"/>
            <a:ext cx="3862128" cy="2276734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9645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349057" y="353594"/>
            <a:ext cx="86700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3200" b="1" spc="-100" dirty="0">
                <a:solidFill>
                  <a:prstClr val="black"/>
                </a:solidFill>
              </a:rPr>
              <a:t>SG Minds Colour Socks Parade 2024 Event @ NLB</a:t>
            </a:r>
            <a:endParaRPr lang="en-US" sz="3200" b="1" spc="-1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sz="2800" b="1" spc="-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685" y="3998474"/>
            <a:ext cx="4852299" cy="25853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BC7A3F-295A-46FF-8691-0B8B982F90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12" y="4163031"/>
            <a:ext cx="3590841" cy="2187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13872">
            <a:off x="625144" y="1242351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119">
            <a:off x="4904530" y="1321462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1572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355767" y="274161"/>
            <a:ext cx="8594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spc="-100" dirty="0"/>
              <a:t>A common sight at high profile events in Singapore.</a:t>
            </a:r>
          </a:p>
          <a:p>
            <a:pPr marL="0" indent="0">
              <a:buNone/>
            </a:pPr>
            <a:r>
              <a:rPr lang="en-US" sz="2800" b="1" spc="-100" dirty="0"/>
              <a:t>Partnering with NDP since 2008 - 2025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BC7A3F-295A-46FF-8691-0B8B982F90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3293">
            <a:off x="389212" y="4163031"/>
            <a:ext cx="3590841" cy="2187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13872">
            <a:off x="569512" y="1284931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119">
            <a:off x="4904530" y="1321462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5515A0-82DD-58F2-82B6-F66657750D9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3928" y="3939236"/>
            <a:ext cx="5111121" cy="240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85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473964" y="413048"/>
            <a:ext cx="34961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pc="-100" dirty="0">
                <a:solidFill>
                  <a:prstClr val="black"/>
                </a:solidFill>
              </a:rPr>
              <a:t>Istana Open House</a:t>
            </a:r>
          </a:p>
          <a:p>
            <a:pPr marL="0" indent="0">
              <a:buNone/>
            </a:pPr>
            <a:endParaRPr lang="en-US" sz="2800" b="1" spc="-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685" y="3998474"/>
            <a:ext cx="4852299" cy="25853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BC7A3F-295A-46FF-8691-0B8B982F90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12" y="4163031"/>
            <a:ext cx="3590841" cy="2187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13872">
            <a:off x="566164" y="1204543"/>
            <a:ext cx="3952893" cy="25339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119">
            <a:off x="4904530" y="1321462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13294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473964" y="413048"/>
            <a:ext cx="84590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pc="-100" dirty="0">
                <a:latin typeface="Calibri" panose="020F0502020204030204" pitchFamily="34" charset="0"/>
              </a:rPr>
              <a:t>Charity Events e.g. Collaboration with PAs, RCs in food sponsorship </a:t>
            </a:r>
            <a:endParaRPr lang="en-US" sz="2400" b="1" spc="-1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sz="2000" b="1" spc="-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BC7A3F-295A-46FF-8691-0B8B982F90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467" y="4063345"/>
            <a:ext cx="3546461" cy="21602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8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13872">
            <a:off x="531890" y="1143505"/>
            <a:ext cx="3952893" cy="25339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119">
            <a:off x="4904530" y="1321462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B1DD10-32D4-C82E-B329-DFAD1AD29DE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3928" y="3939236"/>
            <a:ext cx="5111121" cy="240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2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473964" y="413048"/>
            <a:ext cx="74104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3200" b="1" spc="-100" dirty="0">
                <a:solidFill>
                  <a:prstClr val="black"/>
                </a:solidFill>
              </a:rPr>
              <a:t>RSAF55 Open House</a:t>
            </a:r>
            <a:endParaRPr lang="en-US" sz="3200" b="1" spc="-1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sz="2800" b="1" spc="-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3672" y="3859184"/>
            <a:ext cx="4852299" cy="25853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21540">
            <a:off x="464621" y="1715222"/>
            <a:ext cx="4320497" cy="27695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119">
            <a:off x="4985558" y="639998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15133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473964" y="413048"/>
            <a:ext cx="769843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pc="-100" dirty="0">
                <a:latin typeface="Calibri" panose="020F0502020204030204" pitchFamily="34" charset="0"/>
              </a:rPr>
              <a:t>Onsite Corporate Events. </a:t>
            </a:r>
            <a:r>
              <a:rPr lang="en-US" sz="2000" b="1" spc="-100" dirty="0" err="1">
                <a:latin typeface="Calibri" panose="020F0502020204030204" pitchFamily="34" charset="0"/>
              </a:rPr>
              <a:t>Eg.</a:t>
            </a:r>
            <a:r>
              <a:rPr lang="en-US" sz="2000" b="1" spc="-100" dirty="0">
                <a:latin typeface="Calibri" panose="020F0502020204030204" pitchFamily="34" charset="0"/>
              </a:rPr>
              <a:t> </a:t>
            </a:r>
            <a:r>
              <a:rPr lang="en-US" sz="2000" b="1" spc="-100" dirty="0" err="1"/>
              <a:t>Mandai</a:t>
            </a:r>
            <a:r>
              <a:rPr lang="en-US" sz="2000" b="1" spc="-100" dirty="0"/>
              <a:t> Singapore Zoo, </a:t>
            </a:r>
            <a:r>
              <a:rPr lang="en-US" sz="2000" b="1" spc="-100" dirty="0">
                <a:latin typeface="Calibri" panose="020F0502020204030204" pitchFamily="34" charset="0"/>
              </a:rPr>
              <a:t>National Park events &amp;    </a:t>
            </a:r>
            <a:r>
              <a:rPr lang="en-SG" sz="2000" b="1" i="0" u="none" strike="noStrike" dirty="0">
                <a:effectLst/>
                <a:latin typeface="Allianz Neo"/>
              </a:rPr>
              <a:t>Allianz Insurance etc</a:t>
            </a:r>
            <a:endParaRPr lang="en-SG" sz="2000" b="0" i="0" u="none" strike="noStrike" dirty="0">
              <a:effectLst/>
              <a:latin typeface="Allianz Neo"/>
            </a:endParaRPr>
          </a:p>
          <a:p>
            <a:r>
              <a:rPr lang="en-US" sz="2000" b="1" spc="-100" dirty="0">
                <a:latin typeface="Calibri" panose="020F0502020204030204" pitchFamily="34" charset="0"/>
              </a:rPr>
              <a:t> </a:t>
            </a:r>
            <a:endParaRPr lang="en-US" sz="2000" b="1" spc="-100" dirty="0"/>
          </a:p>
          <a:p>
            <a:pPr marL="0" indent="0">
              <a:buNone/>
            </a:pPr>
            <a:endParaRPr lang="en-US" b="1" spc="-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685" y="3998474"/>
            <a:ext cx="4852299" cy="25853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A862DC-2EF8-6030-FCFA-400F9E29E7F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403" y="4077072"/>
            <a:ext cx="3590841" cy="2187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41B18C-4AF8-4C1A-86DB-89974AC3C9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13872">
            <a:off x="595819" y="1304642"/>
            <a:ext cx="3952893" cy="25339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78C6D8-133A-DEC6-511A-E8CC4CF0FA0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119">
            <a:off x="4904530" y="1321462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0425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473964" y="413048"/>
            <a:ext cx="84590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pc="-100" dirty="0">
                <a:solidFill>
                  <a:prstClr val="black"/>
                </a:solidFill>
              </a:rPr>
              <a:t>F</a:t>
            </a:r>
            <a:r>
              <a:rPr lang="en-SG" sz="3200" b="1" spc="-100" dirty="0" err="1">
                <a:solidFill>
                  <a:prstClr val="black"/>
                </a:solidFill>
              </a:rPr>
              <a:t>ar</a:t>
            </a:r>
            <a:r>
              <a:rPr lang="en-SG" sz="3200" b="1" spc="-100" dirty="0">
                <a:solidFill>
                  <a:prstClr val="black"/>
                </a:solidFill>
              </a:rPr>
              <a:t> East Organization Family Carnival Event</a:t>
            </a:r>
            <a:r>
              <a:rPr lang="en-US" sz="3200" b="1" spc="-100" dirty="0">
                <a:solidFill>
                  <a:prstClr val="black"/>
                </a:solidFill>
              </a:rPr>
              <a:t> </a:t>
            </a:r>
          </a:p>
          <a:p>
            <a:pPr marL="0" indent="0">
              <a:buNone/>
            </a:pPr>
            <a:endParaRPr lang="en-US" sz="2800" b="1" spc="-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BC7A3F-295A-46FF-8691-0B8B982F90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4135650"/>
            <a:ext cx="3590841" cy="2187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13872">
            <a:off x="566164" y="1204543"/>
            <a:ext cx="3952893" cy="25339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119">
            <a:off x="4904530" y="1321462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61F373-8690-C91D-5C98-B6D27F0DC46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3928" y="3939236"/>
            <a:ext cx="5111121" cy="240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16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473964" y="413048"/>
            <a:ext cx="84590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3200" b="1" spc="-100" dirty="0">
                <a:solidFill>
                  <a:prstClr val="black"/>
                </a:solidFill>
              </a:rPr>
              <a:t>Singapore Polytechnic, SMU &amp; ITE etc </a:t>
            </a:r>
          </a:p>
          <a:p>
            <a:endParaRPr lang="en-US" sz="3200" b="1" spc="-1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BC7A3F-295A-46FF-8691-0B8B982F90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12" y="3998475"/>
            <a:ext cx="3590841" cy="25853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205" y="1217791"/>
            <a:ext cx="3952893" cy="25339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96661">
            <a:off x="5254154" y="1078122"/>
            <a:ext cx="3313166" cy="31498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685" y="3998474"/>
            <a:ext cx="4852299" cy="258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98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473964" y="413048"/>
            <a:ext cx="84590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3200" b="1" spc="-100" dirty="0">
                <a:solidFill>
                  <a:prstClr val="black"/>
                </a:solidFill>
              </a:rPr>
              <a:t>Methodist Girl’s School Carnival Event</a:t>
            </a:r>
            <a:endParaRPr lang="en-US" sz="3200" b="1" spc="-1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BC7A3F-295A-46FF-8691-0B8B982F90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12" y="4163031"/>
            <a:ext cx="3590841" cy="2187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6"/>
          <a:stretch/>
        </p:blipFill>
        <p:spPr>
          <a:xfrm rot="21313872">
            <a:off x="566164" y="1204543"/>
            <a:ext cx="3952893" cy="25339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119">
            <a:off x="4904530" y="1321462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0FD314-5D78-D78C-E2FF-2DC11C8555C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3928" y="3939236"/>
            <a:ext cx="5111121" cy="240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74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355767" y="274161"/>
            <a:ext cx="8594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4800" b="1" i="0" u="sng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O'My</a:t>
            </a:r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Darling</a:t>
            </a:r>
            <a:endParaRPr lang="en-US" sz="1600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084" y="3724859"/>
            <a:ext cx="5391191" cy="28724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AAFC4F-F819-0A55-68D2-9061027359C5}"/>
              </a:ext>
            </a:extLst>
          </p:cNvPr>
          <p:cNvSpPr txBox="1"/>
          <p:nvPr/>
        </p:nvSpPr>
        <p:spPr>
          <a:xfrm>
            <a:off x="355768" y="1091645"/>
            <a:ext cx="8241868" cy="3072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000" spc="-100" dirty="0" err="1">
                <a:latin typeface="Calibri" panose="020F0502020204030204" pitchFamily="34" charset="0"/>
              </a:rPr>
              <a:t>O’My</a:t>
            </a:r>
            <a:r>
              <a:rPr lang="en-US" sz="2000" spc="-100" dirty="0">
                <a:latin typeface="Calibri" panose="020F0502020204030204" pitchFamily="34" charset="0"/>
              </a:rPr>
              <a:t> Darling is a fully-furnished mobile kitchen truck by Old Chang Kee which had achieved and met stringent food hygiene standards stipulated by the relevant government agencies. It is a common sight at high profile events in Singapore such as National Day Parade as official caterer and also as a caterer for PSA, Istana Open house, Polytechnic, RC Events, Corporate Carnival Events,  and others.</a:t>
            </a:r>
          </a:p>
          <a:p>
            <a:pPr marL="0" indent="0" algn="just">
              <a:spcBef>
                <a:spcPts val="200"/>
              </a:spcBef>
              <a:buNone/>
            </a:pPr>
            <a:endParaRPr lang="en-US" sz="400" spc="-100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sz="2000" spc="-100" dirty="0">
                <a:latin typeface="Calibri" panose="020F0502020204030204" pitchFamily="34" charset="0"/>
              </a:rPr>
              <a:t>Choice of food menu can be customized for your event with the booking of our </a:t>
            </a:r>
            <a:r>
              <a:rPr lang="en-US" sz="2000" spc="-100" dirty="0" err="1">
                <a:latin typeface="Calibri" panose="020F0502020204030204" pitchFamily="34" charset="0"/>
              </a:rPr>
              <a:t>O’My</a:t>
            </a:r>
            <a:r>
              <a:rPr lang="en-US" sz="2000" spc="-100" dirty="0">
                <a:latin typeface="Calibri" panose="020F0502020204030204" pitchFamily="34" charset="0"/>
              </a:rPr>
              <a:t> Darling Mobile Food Truck, including our hot-piping Old Chang Kee Snacks, Breakfast &amp; Ready Meals which will be freshly prepared for the event.</a:t>
            </a:r>
          </a:p>
          <a:p>
            <a:pPr marL="0" indent="0">
              <a:buNone/>
            </a:pPr>
            <a:endParaRPr lang="en-US" sz="2800" spc="-150" dirty="0">
              <a:latin typeface="ITC Novarese Std Book" panose="020E08040407050204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EDC5B4-E6F0-78E1-E3EB-7C3119D24C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82951">
            <a:off x="627693" y="4221763"/>
            <a:ext cx="2438492" cy="18786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7653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473964" y="413048"/>
            <a:ext cx="84590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pc="-100" dirty="0">
                <a:solidFill>
                  <a:prstClr val="black"/>
                </a:solidFill>
              </a:rPr>
              <a:t>Wedding</a:t>
            </a:r>
            <a:r>
              <a:rPr lang="en-SG" sz="3200" b="1" spc="-100" dirty="0">
                <a:solidFill>
                  <a:prstClr val="black"/>
                </a:solidFill>
              </a:rPr>
              <a:t> Event</a:t>
            </a:r>
            <a:r>
              <a:rPr lang="en-US" sz="3200" b="1" spc="-100" dirty="0">
                <a:solidFill>
                  <a:prstClr val="black"/>
                </a:solidFill>
              </a:rPr>
              <a:t> </a:t>
            </a:r>
          </a:p>
          <a:p>
            <a:pPr marL="0" indent="0">
              <a:buNone/>
            </a:pPr>
            <a:endParaRPr lang="en-US" sz="2800" b="1" spc="-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685" y="3998474"/>
            <a:ext cx="4852299" cy="25853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BC7A3F-295A-46FF-8691-0B8B982F90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12" y="4163031"/>
            <a:ext cx="3590841" cy="2187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58C1F-1D78-C29D-3AAE-A6E6BD60743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13872">
            <a:off x="566164" y="1204543"/>
            <a:ext cx="3952893" cy="25339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5F5A1-A3F8-BAFD-453A-84140B8E2B2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119">
            <a:off x="4904530" y="1321462"/>
            <a:ext cx="3834932" cy="2458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1166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-396552" y="260648"/>
            <a:ext cx="8594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4800" b="1" i="0" u="sng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O'My</a:t>
            </a:r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Darling</a:t>
            </a:r>
            <a:r>
              <a:rPr lang="en-US" sz="4800" b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Specification</a:t>
            </a:r>
            <a:endParaRPr lang="en-US" sz="1600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1358" y="3960440"/>
            <a:ext cx="4333599" cy="23089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AAFC4F-F819-0A55-68D2-9061027359C5}"/>
              </a:ext>
            </a:extLst>
          </p:cNvPr>
          <p:cNvSpPr txBox="1"/>
          <p:nvPr/>
        </p:nvSpPr>
        <p:spPr>
          <a:xfrm>
            <a:off x="436810" y="1171685"/>
            <a:ext cx="6082548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Un-laden weight of OMD : </a:t>
            </a:r>
            <a:r>
              <a:rPr lang="en-US" sz="2000" spc="-100" dirty="0">
                <a:latin typeface="Calibri" panose="020F0502020204030204" pitchFamily="34" charset="0"/>
              </a:rPr>
              <a:t>4,620 kg</a:t>
            </a:r>
          </a:p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Max laden weight of OMD : </a:t>
            </a:r>
            <a:r>
              <a:rPr lang="en-US" sz="2000" spc="-100" dirty="0">
                <a:latin typeface="Calibri" panose="020F0502020204030204" pitchFamily="34" charset="0"/>
              </a:rPr>
              <a:t>10,400 kg</a:t>
            </a:r>
          </a:p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Length of OMD : </a:t>
            </a:r>
            <a:r>
              <a:rPr lang="en-US" sz="2000" spc="-100" dirty="0">
                <a:latin typeface="Calibri" panose="020F0502020204030204" pitchFamily="34" charset="0"/>
              </a:rPr>
              <a:t>30 footer</a:t>
            </a:r>
          </a:p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Width of OMD : </a:t>
            </a:r>
            <a:r>
              <a:rPr lang="en-US" sz="2000" spc="-100" dirty="0">
                <a:latin typeface="Calibri" panose="020F0502020204030204" pitchFamily="34" charset="0"/>
              </a:rPr>
              <a:t>4.8 </a:t>
            </a:r>
            <a:r>
              <a:rPr lang="en-US" sz="2000" spc="-100" dirty="0" err="1">
                <a:latin typeface="Calibri" panose="020F0502020204030204" pitchFamily="34" charset="0"/>
              </a:rPr>
              <a:t>metres</a:t>
            </a:r>
            <a:endParaRPr lang="en-US" sz="2000" spc="-1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Height of OMD : </a:t>
            </a:r>
            <a:r>
              <a:rPr lang="en-US" sz="2000" spc="-100" dirty="0">
                <a:latin typeface="Calibri" panose="020F0502020204030204" pitchFamily="34" charset="0"/>
              </a:rPr>
              <a:t>3.0 </a:t>
            </a:r>
            <a:r>
              <a:rPr lang="en-US" sz="2000" spc="-100" dirty="0" err="1">
                <a:latin typeface="Calibri" panose="020F0502020204030204" pitchFamily="34" charset="0"/>
              </a:rPr>
              <a:t>metres</a:t>
            </a:r>
            <a:endParaRPr lang="en-US" sz="2000" spc="-1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Cylinders in OMD : </a:t>
            </a:r>
            <a:r>
              <a:rPr lang="en-US" sz="2000" spc="-100" dirty="0">
                <a:latin typeface="Calibri" panose="020F0502020204030204" pitchFamily="34" charset="0"/>
              </a:rPr>
              <a:t>2 LPG cylinders (2 x 14 kg)</a:t>
            </a:r>
          </a:p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Clean Water Tank : </a:t>
            </a:r>
            <a:r>
              <a:rPr lang="en-US" sz="2000" spc="-100" dirty="0">
                <a:latin typeface="Calibri" panose="020F0502020204030204" pitchFamily="34" charset="0"/>
              </a:rPr>
              <a:t>200 </a:t>
            </a:r>
            <a:r>
              <a:rPr lang="en-US" sz="2000" spc="-100" dirty="0" err="1">
                <a:latin typeface="Calibri" panose="020F0502020204030204" pitchFamily="34" charset="0"/>
              </a:rPr>
              <a:t>litre</a:t>
            </a:r>
            <a:endParaRPr lang="en-US" sz="2000" spc="-1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Waste Water Tank (big basin) : </a:t>
            </a:r>
            <a:r>
              <a:rPr lang="en-US" sz="2000" spc="-100" dirty="0">
                <a:latin typeface="Calibri" panose="020F0502020204030204" pitchFamily="34" charset="0"/>
              </a:rPr>
              <a:t>250 </a:t>
            </a:r>
            <a:r>
              <a:rPr lang="en-US" sz="2000" spc="-100" dirty="0" err="1">
                <a:latin typeface="Calibri" panose="020F0502020204030204" pitchFamily="34" charset="0"/>
              </a:rPr>
              <a:t>litre</a:t>
            </a:r>
            <a:endParaRPr lang="en-US" sz="2000" spc="-1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Waste Water Tank (small basin) : </a:t>
            </a:r>
            <a:r>
              <a:rPr lang="en-US" sz="2000" spc="-100" dirty="0">
                <a:latin typeface="Calibri" panose="020F0502020204030204" pitchFamily="34" charset="0"/>
              </a:rPr>
              <a:t>87 </a:t>
            </a:r>
            <a:r>
              <a:rPr lang="en-US" sz="2000" spc="-100" dirty="0" err="1">
                <a:latin typeface="Calibri" panose="020F0502020204030204" pitchFamily="34" charset="0"/>
              </a:rPr>
              <a:t>litre</a:t>
            </a:r>
            <a:endParaRPr lang="en-US" sz="2000" spc="-1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spc="-100" dirty="0">
                <a:latin typeface="Calibri" panose="020F0502020204030204" pitchFamily="34" charset="0"/>
              </a:rPr>
              <a:t>Space Requirement: </a:t>
            </a:r>
            <a:r>
              <a:rPr lang="en-US" sz="2000" spc="-100" dirty="0">
                <a:latin typeface="Calibri" panose="020F0502020204030204" pitchFamily="34" charset="0"/>
              </a:rPr>
              <a:t>5 - 6 Parking lots</a:t>
            </a:r>
            <a:endParaRPr lang="en-US" sz="2800" spc="-150" dirty="0">
              <a:latin typeface="ITC Novarese Std Book" panose="020E0804040705020404" pitchFamily="34" charset="0"/>
            </a:endParaRPr>
          </a:p>
          <a:p>
            <a:pPr marL="0" indent="0">
              <a:buNone/>
            </a:pPr>
            <a:endParaRPr lang="en-US" sz="2800" spc="-150" dirty="0">
              <a:latin typeface="ITC Novarese Std Book" panose="020E08040407050204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7DAE2F3-B095-15D9-E6B6-9D099F86C825}"/>
              </a:ext>
            </a:extLst>
          </p:cNvPr>
          <p:cNvSpPr/>
          <p:nvPr/>
        </p:nvSpPr>
        <p:spPr>
          <a:xfrm>
            <a:off x="5091147" y="1268476"/>
            <a:ext cx="3485208" cy="1840653"/>
          </a:xfrm>
          <a:prstGeom prst="roundRect">
            <a:avLst/>
          </a:prstGeom>
          <a:solidFill>
            <a:srgbClr val="FF0055"/>
          </a:solidFill>
          <a:ln w="41275"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4B3C39-AD85-DE69-EAD6-5F26077D25E6}"/>
              </a:ext>
            </a:extLst>
          </p:cNvPr>
          <p:cNvSpPr txBox="1"/>
          <p:nvPr/>
        </p:nvSpPr>
        <p:spPr>
          <a:xfrm>
            <a:off x="5143105" y="1293247"/>
            <a:ext cx="33812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spc="-100" dirty="0">
                <a:solidFill>
                  <a:schemeClr val="bg1"/>
                </a:solidFill>
                <a:latin typeface="Calibri" panose="020F0502020204030204" pitchFamily="34" charset="0"/>
              </a:rPr>
              <a:t>Self-equipped vehicle</a:t>
            </a:r>
          </a:p>
          <a:p>
            <a:pPr algn="ctr"/>
            <a:r>
              <a:rPr lang="en-US" sz="2800" b="1" spc="-100" dirty="0">
                <a:solidFill>
                  <a:schemeClr val="bg1"/>
                </a:solidFill>
                <a:latin typeface="Calibri" panose="020F0502020204030204" pitchFamily="34" charset="0"/>
              </a:rPr>
              <a:t>with its own generator, chiller, fryer and</a:t>
            </a:r>
          </a:p>
          <a:p>
            <a:pPr algn="ctr"/>
            <a:r>
              <a:rPr lang="en-US" sz="2800" b="1" spc="-100" dirty="0">
                <a:solidFill>
                  <a:schemeClr val="bg1"/>
                </a:solidFill>
                <a:latin typeface="Calibri" panose="020F0502020204030204" pitchFamily="34" charset="0"/>
              </a:rPr>
              <a:t>serving station</a:t>
            </a:r>
            <a:endParaRPr lang="en-US" sz="2600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4B3B54-14ED-9BAE-089C-E028AC4EEC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83" y="4365104"/>
            <a:ext cx="4373439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51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3401616"/>
            <a:ext cx="5946469" cy="31683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4AF02A-0632-027D-C81C-BAB90A2BB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489" y="-27384"/>
            <a:ext cx="6479992" cy="32602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355767" y="274161"/>
            <a:ext cx="8594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4800" b="1" i="0" u="sng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O'My</a:t>
            </a:r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Darling - 1099</a:t>
            </a:r>
            <a:endParaRPr lang="en-US" sz="1600" u="sng" dirty="0"/>
          </a:p>
        </p:txBody>
      </p:sp>
    </p:spTree>
    <p:extLst>
      <p:ext uri="{BB962C8B-B14F-4D97-AF65-F5344CB8AC3E}">
        <p14:creationId xmlns:p14="http://schemas.microsoft.com/office/powerpoint/2010/main" val="911718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9FB893-BB71-79B1-DB25-BEAAA7C91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3848" y="3166905"/>
            <a:ext cx="5176183" cy="31683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4AF02A-0632-027D-C81C-BAB90A2BB89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767" y="1216280"/>
            <a:ext cx="6479992" cy="29105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355767" y="274161"/>
            <a:ext cx="8594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4800" b="1" i="0" u="sng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O'My</a:t>
            </a:r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Darling - 7690</a:t>
            </a:r>
            <a:endParaRPr lang="en-US" sz="1600" u="sng" dirty="0"/>
          </a:p>
        </p:txBody>
      </p:sp>
    </p:spTree>
    <p:extLst>
      <p:ext uri="{BB962C8B-B14F-4D97-AF65-F5344CB8AC3E}">
        <p14:creationId xmlns:p14="http://schemas.microsoft.com/office/powerpoint/2010/main" val="1297668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639" y="0"/>
            <a:ext cx="9210639" cy="69079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222505" y="332656"/>
            <a:ext cx="400924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Menu</a:t>
            </a:r>
          </a:p>
          <a:p>
            <a:r>
              <a:rPr lang="en-SG" sz="34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Old Chang Kee Snack</a:t>
            </a:r>
            <a:endParaRPr lang="en-US" sz="3400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5C5A57-3789-CA66-E2A5-D18D8154D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98" y="382635"/>
            <a:ext cx="4613208" cy="599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4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222505" y="332656"/>
            <a:ext cx="400924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Menu</a:t>
            </a:r>
          </a:p>
          <a:p>
            <a:r>
              <a:rPr lang="en-SG" sz="3400" b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Vegetarian</a:t>
            </a:r>
            <a:r>
              <a:rPr lang="en-SG" sz="34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Snack</a:t>
            </a:r>
            <a:endParaRPr lang="en-US" sz="3400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24F46F-2630-0AB3-3EB7-27201C185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04664"/>
            <a:ext cx="4911285" cy="58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66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222505" y="332656"/>
            <a:ext cx="400924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Menu</a:t>
            </a:r>
          </a:p>
          <a:p>
            <a:r>
              <a:rPr lang="en-SG" sz="3400" b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Beverage</a:t>
            </a:r>
            <a:endParaRPr lang="en-US" sz="3400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20AD7D-51F5-B244-8523-CCF93FE32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652" y="404664"/>
            <a:ext cx="507656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07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222505" y="332656"/>
            <a:ext cx="40092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Menu</a:t>
            </a:r>
          </a:p>
          <a:p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Ready Meals</a:t>
            </a:r>
            <a:endParaRPr lang="en-US" sz="4800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492E77-B1FD-BC8F-05E7-6EE7956461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136" y="362059"/>
            <a:ext cx="4156689" cy="58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49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2096A-4997-4FCB-9A3A-7F9C17E3F2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EBB15-F2C7-1253-AB4F-3D40ECF1FE17}"/>
              </a:ext>
            </a:extLst>
          </p:cNvPr>
          <p:cNvSpPr/>
          <p:nvPr/>
        </p:nvSpPr>
        <p:spPr>
          <a:xfrm>
            <a:off x="323528" y="332656"/>
            <a:ext cx="40092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Menu</a:t>
            </a:r>
          </a:p>
          <a:p>
            <a:r>
              <a:rPr lang="en-SG" sz="4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Breakfast</a:t>
            </a:r>
            <a:endParaRPr lang="en-US" sz="4800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E353AA-9B7D-BDEE-DF9B-B921438C16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5936" y="332656"/>
            <a:ext cx="4527694" cy="597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02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12541</TotalTime>
  <Words>336</Words>
  <Application>Microsoft Macintosh PowerPoint</Application>
  <PresentationFormat>On-screen Show (4:3)</PresentationFormat>
  <Paragraphs>45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Allianz Neo</vt:lpstr>
      <vt:lpstr>ITC Novarese Std Book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Deck</dc:title>
  <dc:creator>Lim Sim Yee</dc:creator>
  <cp:lastModifiedBy>Joseph Chua</cp:lastModifiedBy>
  <cp:revision>306</cp:revision>
  <cp:lastPrinted>2024-05-15T03:07:18Z</cp:lastPrinted>
  <dcterms:created xsi:type="dcterms:W3CDTF">2017-02-13T05:44:01Z</dcterms:created>
  <dcterms:modified xsi:type="dcterms:W3CDTF">2026-08-25T07:46:53Z</dcterms:modified>
</cp:coreProperties>
</file>